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6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64" r:id="rId11"/>
    <p:sldId id="267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990" autoAdjust="0"/>
  </p:normalViewPr>
  <p:slideViewPr>
    <p:cSldViewPr snapToGrid="0">
      <p:cViewPr varScale="1">
        <p:scale>
          <a:sx n="193" d="100"/>
          <a:sy n="193" d="100"/>
        </p:scale>
        <p:origin x="864" y="1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0b29caa05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0b29caa05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Have</a:t>
            </a:r>
            <a:r>
              <a:rPr lang="es-ES" dirty="0"/>
              <a:t> a script </a:t>
            </a:r>
            <a:r>
              <a:rPr lang="es-ES" dirty="0" err="1"/>
              <a:t>ready</a:t>
            </a:r>
            <a:r>
              <a:rPr lang="es-ES" dirty="0"/>
              <a:t>:</a:t>
            </a:r>
            <a:br>
              <a:rPr lang="es-ES" dirty="0"/>
            </a:br>
            <a:r>
              <a:rPr lang="en-US" dirty="0"/>
              <a:t>Start by choosing a race (e.g., Dwarf) and class (e.g., Paladin).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Discuss ability scores, skills, and background options.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Provide insights from the Player's Handbook and YouTube experts.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Show how the AI remembers choices and updates the character summary.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74D0D965-0021-9229-0C14-4CF2C011D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0b29caa05f_0_15:notes">
            <a:extLst>
              <a:ext uri="{FF2B5EF4-FFF2-40B4-BE49-F238E27FC236}">
                <a16:creationId xmlns:a16="http://schemas.microsoft.com/office/drawing/2014/main" id="{A561063E-C134-57B8-840D-11D82259F1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0b29caa05f_0_15:notes">
            <a:extLst>
              <a:ext uri="{FF2B5EF4-FFF2-40B4-BE49-F238E27FC236}">
                <a16:creationId xmlns:a16="http://schemas.microsoft.com/office/drawing/2014/main" id="{5911E951-2600-FC3B-A05A-A8EFFDA9DD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Have</a:t>
            </a:r>
            <a:r>
              <a:rPr lang="es-ES" dirty="0"/>
              <a:t> a script </a:t>
            </a:r>
            <a:r>
              <a:rPr lang="es-ES" dirty="0" err="1"/>
              <a:t>ready</a:t>
            </a:r>
            <a:r>
              <a:rPr lang="es-ES" dirty="0"/>
              <a:t>:</a:t>
            </a:r>
            <a:br>
              <a:rPr lang="es-ES" dirty="0"/>
            </a:br>
            <a:r>
              <a:rPr lang="en-US" dirty="0"/>
              <a:t>Start by choosing a race (e.g., Dwarf) and class (e.g., Paladin).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Discuss ability scores, skills, and background options.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Provide insights from the Player's Handbook and YouTube experts.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Show how the AI remembers choices and updates the character summary.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0433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0b29caa0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0b29caa0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0b29caa05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0b29caa05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0b29caa05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0b29caa05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0b29caa05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0b29caa05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0b29caa05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0b29caa05f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7D366AAA-37D3-DACC-0196-202714663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0b29caa05f_0_40:notes">
            <a:extLst>
              <a:ext uri="{FF2B5EF4-FFF2-40B4-BE49-F238E27FC236}">
                <a16:creationId xmlns:a16="http://schemas.microsoft.com/office/drawing/2014/main" id="{1F92C5BB-C021-8703-0FE5-69F873B1DD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0b29caa05f_0_40:notes">
            <a:extLst>
              <a:ext uri="{FF2B5EF4-FFF2-40B4-BE49-F238E27FC236}">
                <a16:creationId xmlns:a16="http://schemas.microsoft.com/office/drawing/2014/main" id="{68B54EEB-0326-098E-3453-B2F55B7695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7035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0b29caa05f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0b29caa05f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12204f83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12204f83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327155"/>
            <a:ext cx="7080026" cy="1371601"/>
          </a:xfrm>
        </p:spPr>
        <p:txBody>
          <a:bodyPr anchor="b">
            <a:normAutofit/>
          </a:bodyPr>
          <a:lstStyle>
            <a:lvl1pPr algn="ctr">
              <a:defRPr sz="40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2698755"/>
            <a:ext cx="7080026" cy="7874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3451360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3" y="410855"/>
            <a:ext cx="7606349" cy="28626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3423941"/>
            <a:ext cx="7766495" cy="407604"/>
          </a:xfrm>
        </p:spPr>
        <p:txBody>
          <a:bodyPr anchor="b">
            <a:normAutofit/>
          </a:bodyPr>
          <a:lstStyle>
            <a:lvl1pPr algn="ctr">
              <a:defRPr sz="21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77012" y="521257"/>
            <a:ext cx="7384010" cy="2644253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831546"/>
            <a:ext cx="7765322" cy="511854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1101893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56328"/>
            <a:ext cx="7765322" cy="265075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221385"/>
            <a:ext cx="7765322" cy="1126370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250673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24467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707524"/>
            <a:ext cx="6564224" cy="399562"/>
          </a:xfrm>
        </p:spPr>
        <p:txBody>
          <a:bodyPr anchor="t">
            <a:normAutofit/>
          </a:bodyPr>
          <a:lstStyle>
            <a:lvl1pPr marL="0" indent="0" algn="r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228265"/>
            <a:ext cx="7765322" cy="11171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1" name="TextBox 10"/>
          <p:cNvSpPr txBox="1"/>
          <p:nvPr/>
        </p:nvSpPr>
        <p:spPr>
          <a:xfrm>
            <a:off x="742950" y="66359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78537" y="219619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8435087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1595207"/>
            <a:ext cx="7765322" cy="188387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3487917"/>
            <a:ext cx="7764149" cy="855483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7253596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7072029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2" y="1363661"/>
            <a:ext cx="2504979" cy="1385888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50" y="1363661"/>
            <a:ext cx="2504979" cy="1385888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38" y="1363661"/>
            <a:ext cx="2504979" cy="138588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454188"/>
            <a:ext cx="2319276" cy="1202216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3360276"/>
            <a:ext cx="2475738" cy="9831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454321"/>
            <a:ext cx="2319276" cy="1206123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6" y="3360276"/>
            <a:ext cx="2475738" cy="9831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450824"/>
            <a:ext cx="2319276" cy="1205471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3360274"/>
            <a:ext cx="2475738" cy="983126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6005784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8449607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457200"/>
            <a:ext cx="1713365" cy="38862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457200"/>
            <a:ext cx="5937654" cy="3886201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9981539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3294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5883357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320801"/>
            <a:ext cx="7192913" cy="1371610"/>
          </a:xfrm>
        </p:spPr>
        <p:txBody>
          <a:bodyPr anchor="b"/>
          <a:lstStyle>
            <a:lvl1pPr algn="ctr">
              <a:defRPr sz="3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2692409"/>
            <a:ext cx="7192913" cy="1130291"/>
          </a:xfrm>
        </p:spPr>
        <p:txBody>
          <a:bodyPr anchor="t"/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4164690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299337"/>
            <a:ext cx="3795373" cy="304406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299337"/>
            <a:ext cx="3798499" cy="304406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3882506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6" y="1300880"/>
            <a:ext cx="3816804" cy="3111577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864" y="1300880"/>
            <a:ext cx="3816804" cy="31115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376441"/>
            <a:ext cx="3657258" cy="408663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1785103"/>
            <a:ext cx="3657258" cy="25582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376441"/>
            <a:ext cx="3671498" cy="40866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1785103"/>
            <a:ext cx="3671498" cy="25582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1578210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4871415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31311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2780167" cy="1366439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457200"/>
            <a:ext cx="4808943" cy="38862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1823639"/>
            <a:ext cx="2780167" cy="2519761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101406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249" y="457200"/>
            <a:ext cx="2688125" cy="39036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442"/>
            <a:ext cx="4451212" cy="1372004"/>
          </a:xfrm>
        </p:spPr>
        <p:txBody>
          <a:bodyPr anchor="b">
            <a:noAutofit/>
          </a:bodyPr>
          <a:lstStyle>
            <a:lvl1pPr algn="ctr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81914" y="572776"/>
            <a:ext cx="2456813" cy="3684617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1829445"/>
            <a:ext cx="4451212" cy="2532101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4122763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299337"/>
            <a:ext cx="7765322" cy="304406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61BEF0D-F0BB-DE4B-95CE-6DB70DBA9567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109000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  <p:sldLayoutId id="2147483786" r:id="rId18"/>
  </p:sldLayoutIdLst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3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295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540000" indent="-2025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3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769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2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039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255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1510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18013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09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2329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imngor/Final-Project-Multimodal-chatbot-for-YT-video-QA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www.linkedin.com/in/javiansoleaga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41046" y="626537"/>
            <a:ext cx="2842421" cy="2240231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dirty="0">
                <a:solidFill>
                  <a:schemeClr val="accent2"/>
                </a:solidFill>
              </a:rPr>
              <a:t>“</a:t>
            </a:r>
            <a:r>
              <a:rPr lang="es-ES" sz="3600" dirty="0">
                <a:solidFill>
                  <a:schemeClr val="accent2"/>
                </a:solidFill>
              </a:rPr>
              <a:t>Hero </a:t>
            </a:r>
            <a:r>
              <a:rPr lang="es-ES" sz="3600" dirty="0" err="1">
                <a:solidFill>
                  <a:schemeClr val="accent2"/>
                </a:solidFill>
              </a:rPr>
              <a:t>Squire</a:t>
            </a:r>
            <a:r>
              <a:rPr lang="es-ES" sz="3600" dirty="0">
                <a:solidFill>
                  <a:schemeClr val="accent2"/>
                </a:solidFill>
              </a:rPr>
              <a:t>:</a:t>
            </a:r>
            <a:br>
              <a:rPr lang="es-ES" sz="3200" dirty="0">
                <a:solidFill>
                  <a:schemeClr val="accent2"/>
                </a:solidFill>
              </a:rPr>
            </a:br>
            <a:r>
              <a:rPr lang="es-ES" sz="2400" dirty="0">
                <a:solidFill>
                  <a:schemeClr val="accent2"/>
                </a:solidFill>
              </a:rPr>
              <a:t>AI Guide </a:t>
            </a:r>
            <a:r>
              <a:rPr lang="es-ES" sz="2400" dirty="0" err="1">
                <a:solidFill>
                  <a:schemeClr val="accent2"/>
                </a:solidFill>
              </a:rPr>
              <a:t>to</a:t>
            </a:r>
            <a:r>
              <a:rPr lang="es-ES" sz="2400" dirty="0">
                <a:solidFill>
                  <a:schemeClr val="accent2"/>
                </a:solidFill>
              </a:rPr>
              <a:t> D&amp;D </a:t>
            </a:r>
            <a:r>
              <a:rPr lang="es-ES" sz="2400" dirty="0" err="1">
                <a:solidFill>
                  <a:schemeClr val="accent2"/>
                </a:solidFill>
              </a:rPr>
              <a:t>Character</a:t>
            </a:r>
            <a:r>
              <a:rPr lang="es-ES" sz="2400" dirty="0">
                <a:solidFill>
                  <a:schemeClr val="accent2"/>
                </a:solidFill>
              </a:rPr>
              <a:t> </a:t>
            </a:r>
            <a:r>
              <a:rPr lang="es-ES" sz="2400" dirty="0" err="1">
                <a:solidFill>
                  <a:schemeClr val="accent2"/>
                </a:solidFill>
              </a:rPr>
              <a:t>Creation</a:t>
            </a:r>
            <a:r>
              <a:rPr lang="es-ES" sz="3200" dirty="0">
                <a:solidFill>
                  <a:schemeClr val="accent2"/>
                </a:solidFill>
              </a:rPr>
              <a:t>”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34958" y="2964522"/>
            <a:ext cx="2748507" cy="889000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dirty="0"/>
              <a:t>Javi Ansoleaga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08187575-5CB4-477B-AA47-020C6D2A7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3414712" y="0"/>
            <a:ext cx="5729288" cy="51435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E585F70-7C5D-424E-A182-39507AF48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5626101" y="0"/>
            <a:ext cx="3517899" cy="5143500"/>
          </a:xfrm>
          <a:prstGeom prst="rect">
            <a:avLst/>
          </a:prstGeom>
        </p:spPr>
      </p:pic>
      <p:pic>
        <p:nvPicPr>
          <p:cNvPr id="4" name="Picture 3" descr="A person in armor writing on a map&#10;&#10;Description automatically generated">
            <a:extLst>
              <a:ext uri="{FF2B5EF4-FFF2-40B4-BE49-F238E27FC236}">
                <a16:creationId xmlns:a16="http://schemas.microsoft.com/office/drawing/2014/main" id="{AB9486DE-22D5-5301-C77D-1468FE5158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-1" b="9016"/>
          <a:stretch/>
        </p:blipFill>
        <p:spPr>
          <a:xfrm>
            <a:off x="3490722" y="10"/>
            <a:ext cx="5653278" cy="51434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</a:rPr>
              <a:t>Demo: Crafting a Character with Hero Squire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D81840-B7EB-058E-0098-108BF997B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436" y="1343734"/>
            <a:ext cx="4955128" cy="332632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>
          <a:extLst>
            <a:ext uri="{FF2B5EF4-FFF2-40B4-BE49-F238E27FC236}">
              <a16:creationId xmlns:a16="http://schemas.microsoft.com/office/drawing/2014/main" id="{C622FBC5-109A-460B-159A-348AC65CC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>
            <a:extLst>
              <a:ext uri="{FF2B5EF4-FFF2-40B4-BE49-F238E27FC236}">
                <a16:creationId xmlns:a16="http://schemas.microsoft.com/office/drawing/2014/main" id="{C889EB75-ADB2-E8E7-AB8A-8C4A3F86FD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</a:rPr>
              <a:t>Thank You for Joining the Adventure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02" name="Google Shape;102;p21">
            <a:extLst>
              <a:ext uri="{FF2B5EF4-FFF2-40B4-BE49-F238E27FC236}">
                <a16:creationId xmlns:a16="http://schemas.microsoft.com/office/drawing/2014/main" id="{F29E6B49-EADE-6A66-FDCB-1365E8A45D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270275"/>
            <a:ext cx="8520600" cy="22588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Any Questions?</a:t>
            </a:r>
          </a:p>
        </p:txBody>
      </p:sp>
      <p:sp>
        <p:nvSpPr>
          <p:cNvPr id="2" name="Google Shape;102;p21">
            <a:extLst>
              <a:ext uri="{FF2B5EF4-FFF2-40B4-BE49-F238E27FC236}">
                <a16:creationId xmlns:a16="http://schemas.microsoft.com/office/drawing/2014/main" id="{C661A112-7C98-4614-8F83-E0FAF7AC684A}"/>
              </a:ext>
            </a:extLst>
          </p:cNvPr>
          <p:cNvSpPr txBox="1">
            <a:spLocks/>
          </p:cNvSpPr>
          <p:nvPr/>
        </p:nvSpPr>
        <p:spPr>
          <a:xfrm>
            <a:off x="311700" y="4171641"/>
            <a:ext cx="7259696" cy="52683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spcFirstLastPara="1" vert="horz" wrap="square" lIns="91425" tIns="91425" rIns="91425" bIns="91425" rtlCol="0" anchor="t" anchorCtr="0">
            <a:normAutofit fontScale="92500" lnSpcReduction="20000"/>
          </a:bodyPr>
          <a:lstStyle>
            <a:lvl1pPr marL="457200" lvl="0" indent="-3429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800"/>
              <a:buFont typeface="Wingdings 2" charset="2"/>
              <a:buChar char="●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914400" lvl="1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 2" charset="2"/>
              <a:buChar char="○"/>
              <a:defRPr sz="13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371600" lvl="2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 2" charset="2"/>
              <a:buChar char="■"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828800" lvl="3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 2" charset="2"/>
              <a:buChar char="●"/>
              <a:defRPr sz="10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2286000" lvl="4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 2" charset="2"/>
              <a:buChar char="○"/>
              <a:defRPr sz="10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743200" lvl="5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 2" charset="2"/>
              <a:buChar char="■"/>
              <a:defRPr sz="10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3200400" lvl="6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 2" charset="2"/>
              <a:buChar char="●"/>
              <a:defRPr sz="10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657600" lvl="7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 2" charset="2"/>
              <a:buChar char="○"/>
              <a:defRPr sz="10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4114800" lvl="8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Wingdings 2" charset="2"/>
              <a:buChar char="■"/>
              <a:defRPr sz="105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" b="1" dirty="0"/>
              <a:t>Repo: </a:t>
            </a:r>
            <a:r>
              <a:rPr lang="es-ES" dirty="0">
                <a:solidFill>
                  <a:schemeClr val="accent1"/>
                </a:solidFill>
                <a:hlinkClick r:id="rId3"/>
              </a:rPr>
              <a:t>https://github.com/Grimngor/Final-Project-Multimodal-chatbot-for-YT-video-QA</a:t>
            </a:r>
            <a:endParaRPr lang="en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/>
              <a:t>Linkedin: </a:t>
            </a:r>
            <a:r>
              <a:rPr lang="es-ES" dirty="0">
                <a:solidFill>
                  <a:schemeClr val="accent1"/>
                </a:solidFill>
                <a:hlinkClick r:id="rId4"/>
              </a:rPr>
              <a:t>https://www.linkedin.com/in/javiansoleaga/</a:t>
            </a:r>
            <a:endParaRPr lang="en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078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1039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</a:rPr>
              <a:t>"Embark on your next D&amp;D adventure with a personal AI companion that helps you forge the perfect hero."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713901"/>
            <a:ext cx="5379035" cy="28549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Introducing </a:t>
            </a:r>
            <a:r>
              <a:rPr lang="en-US" b="1" dirty="0"/>
              <a:t>Hero Squire</a:t>
            </a:r>
            <a:r>
              <a:rPr lang="en-US" dirty="0"/>
              <a:t>, an AI-powered chatbot designed to assist players in creating D&amp;D characters.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Leverages the official </a:t>
            </a:r>
            <a:r>
              <a:rPr lang="en-US" b="1" dirty="0"/>
              <a:t>Player's Handbook</a:t>
            </a:r>
            <a:r>
              <a:rPr lang="en-US" dirty="0"/>
              <a:t> and curated </a:t>
            </a:r>
            <a:r>
              <a:rPr lang="en-US" b="1" dirty="0"/>
              <a:t>YouTube guides</a:t>
            </a:r>
            <a:r>
              <a:rPr lang="en-US" dirty="0"/>
              <a:t> to provide comprehensive assistance.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Enhances the character creation process with personalized, accurate, and context-aware guidance.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C67722-404D-6681-19A8-EBE727869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903" y="1716227"/>
            <a:ext cx="2968955" cy="29822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</a:rPr>
              <a:t>Behind the Shield: The AI Architecture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B660AA-5DA0-9227-191D-A9A8F3EAFA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1700" y="1214074"/>
            <a:ext cx="8382281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s-ES" sz="1600" b="1" dirty="0"/>
              <a:t>Key </a:t>
            </a:r>
            <a:r>
              <a:rPr lang="es-ES" sz="1600" b="1" dirty="0" err="1"/>
              <a:t>Components</a:t>
            </a:r>
            <a:r>
              <a:rPr lang="es-ES" sz="1600" dirty="0"/>
              <a:t>:</a:t>
            </a:r>
            <a:br>
              <a:rPr lang="es-ES" sz="1600" dirty="0"/>
            </a:br>
            <a:endParaRPr lang="es-ES" sz="1600" dirty="0"/>
          </a:p>
          <a:p>
            <a:pPr marL="34290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s-ES" sz="1600" b="1" dirty="0" err="1"/>
              <a:t>LangChain</a:t>
            </a:r>
            <a:r>
              <a:rPr lang="es-ES" sz="1600" b="1" dirty="0"/>
              <a:t> &amp; </a:t>
            </a:r>
            <a:r>
              <a:rPr lang="es-ES" sz="1600" b="1" dirty="0" err="1"/>
              <a:t>LangGraph</a:t>
            </a:r>
            <a:r>
              <a:rPr lang="es-ES" sz="1600" dirty="0"/>
              <a:t>:</a:t>
            </a:r>
          </a:p>
          <a:p>
            <a:pPr marL="80010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600" dirty="0"/>
              <a:t>Implemented an </a:t>
            </a:r>
            <a:r>
              <a:rPr lang="en-US" sz="1600" b="1" dirty="0"/>
              <a:t>Adaptive RAG</a:t>
            </a:r>
            <a:r>
              <a:rPr lang="en-US" sz="1600" dirty="0"/>
              <a:t> model using </a:t>
            </a:r>
            <a:r>
              <a:rPr lang="en-US" sz="1600" b="1" dirty="0" err="1"/>
              <a:t>LangGraph</a:t>
            </a:r>
            <a:r>
              <a:rPr lang="en-US" sz="1600" dirty="0"/>
              <a:t>.</a:t>
            </a:r>
            <a:endParaRPr lang="es-ES" sz="1600" dirty="0"/>
          </a:p>
          <a:p>
            <a:pPr marL="80010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600" dirty="0"/>
              <a:t>Adjusts retrieval strategies based on the user's character creation stage.</a:t>
            </a:r>
            <a:br>
              <a:rPr lang="en-US" sz="1600" dirty="0"/>
            </a:br>
            <a:endParaRPr lang="en-US" sz="1600" dirty="0"/>
          </a:p>
          <a:p>
            <a:pPr marL="34290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600" b="1" dirty="0"/>
              <a:t>Pinecone</a:t>
            </a:r>
            <a:r>
              <a:rPr lang="en-US" sz="1600" dirty="0"/>
              <a:t>: Stores and retrieves relevant information from the Player's Handbook and YouTube guides.</a:t>
            </a:r>
            <a:br>
              <a:rPr lang="en-US" sz="1600" dirty="0"/>
            </a:br>
            <a:endParaRPr lang="en-US" sz="1600" dirty="0"/>
          </a:p>
          <a:p>
            <a:pPr marL="34290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600" b="1" dirty="0"/>
              <a:t>ChatGPT-4-turbo-mini</a:t>
            </a:r>
            <a:r>
              <a:rPr lang="en-US" sz="1600" dirty="0"/>
              <a:t>: Generates informative responses, guiding users through each step.</a:t>
            </a:r>
            <a:br>
              <a:rPr lang="en-US" sz="1600" dirty="0"/>
            </a:br>
            <a:endParaRPr lang="en-US" sz="1600" dirty="0"/>
          </a:p>
          <a:p>
            <a:pPr marL="34290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600" b="1" dirty="0"/>
              <a:t>Memory Module</a:t>
            </a:r>
            <a:r>
              <a:rPr lang="en-US" sz="1600" dirty="0"/>
              <a:t>: Keeps track of user choices to build a cohesive character profile.</a:t>
            </a:r>
            <a:endParaRPr kumimoji="0" lang="es-ES" altLang="es-E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</a:rPr>
              <a:t>Ancient Knowledge: Player's Handbook &amp; Video Guides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 dirty="0"/>
              <a:t>Data Sources:</a:t>
            </a:r>
            <a:br>
              <a:rPr lang="en-US" b="1" dirty="0"/>
            </a:b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D&amp;D </a:t>
            </a:r>
            <a:r>
              <a:rPr lang="es-ES" b="1" dirty="0" err="1"/>
              <a:t>Player's</a:t>
            </a:r>
            <a:r>
              <a:rPr lang="es-ES" b="1" dirty="0"/>
              <a:t> </a:t>
            </a:r>
            <a:r>
              <a:rPr lang="es-ES" b="1" dirty="0" err="1"/>
              <a:t>Handbook</a:t>
            </a:r>
            <a:r>
              <a:rPr lang="es-ES" dirty="0"/>
              <a:t>:</a:t>
            </a:r>
            <a:br>
              <a:rPr lang="es-ES" dirty="0"/>
            </a:br>
            <a:endParaRPr lang="es-E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Extracted detailed content on races, classes, abilities, and more.</a:t>
            </a:r>
            <a:br>
              <a:rPr lang="en-US" dirty="0"/>
            </a:b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Addressed complex formatting challenges to ensure accurate information retrieval.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YouTube Videos</a:t>
            </a:r>
            <a:r>
              <a:rPr lang="es-ES" dirty="0"/>
              <a:t>:</a:t>
            </a:r>
            <a:br>
              <a:rPr lang="es-ES" dirty="0"/>
            </a:b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Transcripts from expert-led videos on character creation and roleplaying tips.</a:t>
            </a:r>
            <a:br>
              <a:rPr lang="en-US" dirty="0"/>
            </a:b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Extracted metadata such as topics and timestamps for enhanced search relevance.</a:t>
            </a:r>
          </a:p>
          <a:p>
            <a:pPr marL="114300" indent="0">
              <a:buNone/>
            </a:pPr>
            <a:endParaRPr lang="es-ES" b="1" dirty="0"/>
          </a:p>
          <a:p>
            <a:pPr marL="114300" indent="0">
              <a:buNone/>
            </a:pPr>
            <a:br>
              <a:rPr lang="es-ES" b="1" dirty="0"/>
            </a:br>
            <a:r>
              <a:rPr lang="es-ES" b="1" dirty="0" err="1"/>
              <a:t>Preprocessing</a:t>
            </a:r>
            <a:r>
              <a:rPr lang="es-ES" b="1" dirty="0"/>
              <a:t> </a:t>
            </a:r>
            <a:r>
              <a:rPr lang="es-ES" b="1" dirty="0" err="1"/>
              <a:t>Steps</a:t>
            </a:r>
            <a:r>
              <a:rPr lang="es-ES" dirty="0"/>
              <a:t>:</a:t>
            </a:r>
            <a:br>
              <a:rPr lang="es-ES" dirty="0"/>
            </a:br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Utilized </a:t>
            </a:r>
            <a:r>
              <a:rPr lang="en-US" b="1" dirty="0" err="1"/>
              <a:t>Unstructed</a:t>
            </a:r>
            <a:r>
              <a:rPr lang="en-US" b="1" dirty="0"/>
              <a:t> Loader </a:t>
            </a:r>
            <a:r>
              <a:rPr lang="en-US" dirty="0"/>
              <a:t>and </a:t>
            </a:r>
            <a:r>
              <a:rPr lang="en-US" b="1" dirty="0" err="1"/>
              <a:t>PyMuPDF</a:t>
            </a:r>
            <a:r>
              <a:rPr lang="en-US" dirty="0"/>
              <a:t> for parsing and extracting data from PDFs.</a:t>
            </a:r>
            <a:br>
              <a:rPr lang="en-US" dirty="0"/>
            </a:b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Organized content into a structured format using </a:t>
            </a:r>
            <a:r>
              <a:rPr lang="en-US" b="1" dirty="0"/>
              <a:t>pandas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Created vector embeddings for semantic search capabilities with </a:t>
            </a:r>
            <a:r>
              <a:rPr lang="en-US" b="1" dirty="0"/>
              <a:t>Pinecone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52462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</a:rPr>
              <a:t>Guiding Hand: The Q&amp;A Agent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79808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indent="0">
              <a:buNone/>
            </a:pPr>
            <a:r>
              <a:rPr lang="es-ES" b="1" dirty="0"/>
              <a:t>Adaptive RAG </a:t>
            </a:r>
            <a:r>
              <a:rPr lang="es-ES" b="1" dirty="0" err="1"/>
              <a:t>with</a:t>
            </a:r>
            <a:r>
              <a:rPr lang="es-ES" b="1" dirty="0"/>
              <a:t> </a:t>
            </a:r>
            <a:r>
              <a:rPr lang="es-ES" b="1" dirty="0" err="1"/>
              <a:t>LangGraph</a:t>
            </a:r>
            <a:r>
              <a:rPr lang="es-ES" dirty="0"/>
              <a:t>:</a:t>
            </a:r>
            <a:br>
              <a:rPr lang="es-ES" dirty="0"/>
            </a:b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Dynamically adjusts information retrieval based on user input and progression.</a:t>
            </a:r>
            <a:br>
              <a:rPr lang="en-US" dirty="0"/>
            </a:b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Enhances response relevance for specific character creation aspects.</a:t>
            </a:r>
          </a:p>
          <a:p>
            <a:pPr marL="457200" lvl="1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b="1" dirty="0" err="1"/>
              <a:t>Prompt</a:t>
            </a:r>
            <a:r>
              <a:rPr lang="es-ES" b="1" dirty="0"/>
              <a:t> </a:t>
            </a:r>
            <a:r>
              <a:rPr lang="es-ES" b="1" dirty="0" err="1"/>
              <a:t>Engineering</a:t>
            </a:r>
            <a:r>
              <a:rPr lang="es-ES" dirty="0"/>
              <a:t>:</a:t>
            </a:r>
            <a:br>
              <a:rPr lang="es-ES" dirty="0"/>
            </a:b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Developed detailed and specific prompts for each of the graph’s node.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Functionality:</a:t>
            </a:r>
            <a:br>
              <a:rPr lang="en-US" b="1" dirty="0"/>
            </a:b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Assists users in selecting race, class, background, and abilities.</a:t>
            </a:r>
            <a:br>
              <a:rPr lang="en-US" dirty="0"/>
            </a:b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explanations of game mechanics and roleplaying suggestions.</a:t>
            </a:r>
            <a:br>
              <a:rPr lang="en-US" dirty="0"/>
            </a:b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Remembers user decisions to construct a comprehensive character profile.</a:t>
            </a:r>
            <a:endParaRPr lang="en-US" b="1" dirty="0"/>
          </a:p>
        </p:txBody>
      </p:sp>
      <p:pic>
        <p:nvPicPr>
          <p:cNvPr id="4" name="Picture 3" descr="A robot in armor looking at a mirror&#10;&#10;Description automatically generated">
            <a:extLst>
              <a:ext uri="{FF2B5EF4-FFF2-40B4-BE49-F238E27FC236}">
                <a16:creationId xmlns:a16="http://schemas.microsoft.com/office/drawing/2014/main" id="{C0F89942-BF3B-EE77-B136-92472272F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297" y="0"/>
            <a:ext cx="3450703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2"/>
                </a:solidFill>
              </a:rPr>
              <a:t>Forging Ahead: Implementing Adaptive RAG with </a:t>
            </a:r>
            <a:r>
              <a:rPr lang="en-US" sz="2400" dirty="0" err="1">
                <a:solidFill>
                  <a:schemeClr val="accent2"/>
                </a:solidFill>
              </a:rPr>
              <a:t>LangGraph</a:t>
            </a:r>
            <a:endParaRPr sz="2400" dirty="0">
              <a:solidFill>
                <a:schemeClr val="accent2"/>
              </a:solidFill>
            </a:endParaRPr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96059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Adaptive RAG</a:t>
            </a:r>
            <a:r>
              <a:rPr lang="en-US" dirty="0"/>
              <a:t> enhances the chatbot's ability to provide tailored assistance.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Even though the structure is overkill, it lays the groundwork for future expansions and feature additions.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Quite the adventure venturing into the unknown by integrating </a:t>
            </a:r>
            <a:r>
              <a:rPr lang="en-US" b="1" dirty="0" err="1"/>
              <a:t>LangGraph</a:t>
            </a:r>
            <a:r>
              <a:rPr lang="en-US" dirty="0"/>
              <a:t>.</a:t>
            </a:r>
          </a:p>
        </p:txBody>
      </p:sp>
      <p:pic>
        <p:nvPicPr>
          <p:cNvPr id="5" name="Picture 4" descr="A diagram of a process&#10;&#10;Description automatically generated">
            <a:extLst>
              <a:ext uri="{FF2B5EF4-FFF2-40B4-BE49-F238E27FC236}">
                <a16:creationId xmlns:a16="http://schemas.microsoft.com/office/drawing/2014/main" id="{43568CE5-103B-72C7-2B13-592C5EC57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20" y="1152475"/>
            <a:ext cx="3551261" cy="36115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>
          <a:extLst>
            <a:ext uri="{FF2B5EF4-FFF2-40B4-BE49-F238E27FC236}">
              <a16:creationId xmlns:a16="http://schemas.microsoft.com/office/drawing/2014/main" id="{EB82010D-04E5-F5D6-19B8-EA2141BCA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>
            <a:extLst>
              <a:ext uri="{FF2B5EF4-FFF2-40B4-BE49-F238E27FC236}">
                <a16:creationId xmlns:a16="http://schemas.microsoft.com/office/drawing/2014/main" id="{18C47041-5B05-AF03-A6F9-9A54235B89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Unique Trinkets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85" name="Google Shape;85;p18">
            <a:extLst>
              <a:ext uri="{FF2B5EF4-FFF2-40B4-BE49-F238E27FC236}">
                <a16:creationId xmlns:a16="http://schemas.microsoft.com/office/drawing/2014/main" id="{2FA8AFD3-97D6-DE05-F86A-92DF4065B7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LangChain</a:t>
            </a:r>
            <a:r>
              <a:rPr lang="en-US" b="1" dirty="0"/>
              <a:t> &amp; </a:t>
            </a:r>
            <a:r>
              <a:rPr lang="en-US" b="1" dirty="0" err="1"/>
              <a:t>LangGraph</a:t>
            </a:r>
            <a:r>
              <a:rPr lang="en-US" dirty="0"/>
              <a:t>: Frameworks for building a dynamic and responsive conversational agent.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Pinecone</a:t>
            </a:r>
            <a:r>
              <a:rPr lang="en-US" dirty="0"/>
              <a:t>: Fast and scalable vector database for efficient semantic retrieval.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ChatGPT-4-turbo-mini</a:t>
            </a:r>
            <a:r>
              <a:rPr lang="en-US" dirty="0"/>
              <a:t>: Generates context-aware responses that guide users effectively.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/>
              <a:t>LangSmith</a:t>
            </a:r>
            <a:r>
              <a:rPr lang="es-ES" b="1" dirty="0"/>
              <a:t> </a:t>
            </a:r>
            <a:r>
              <a:rPr lang="es-ES" b="1" dirty="0" err="1"/>
              <a:t>Integration</a:t>
            </a:r>
            <a:r>
              <a:rPr lang="es-ES" dirty="0"/>
              <a:t>:</a:t>
            </a:r>
            <a:br>
              <a:rPr lang="es-ES" dirty="0"/>
            </a:b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Integrated with </a:t>
            </a:r>
            <a:r>
              <a:rPr lang="en-US" b="1" dirty="0" err="1"/>
              <a:t>LangSmith</a:t>
            </a:r>
            <a:r>
              <a:rPr lang="en-US" dirty="0"/>
              <a:t> for monitoring and potential evaluation.</a:t>
            </a:r>
            <a:br>
              <a:rPr lang="en-US" dirty="0"/>
            </a:b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Includes </a:t>
            </a:r>
            <a:r>
              <a:rPr lang="en-US" b="1" dirty="0"/>
              <a:t>graph nodes</a:t>
            </a:r>
            <a:r>
              <a:rPr lang="en-US" dirty="0"/>
              <a:t> for grading responses and detecting inaccuracies or hallucinations.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0711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79157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</a:rPr>
              <a:t>Sharpening the Blade: Evaluation with </a:t>
            </a:r>
            <a:r>
              <a:rPr lang="en-US" dirty="0" err="1">
                <a:solidFill>
                  <a:schemeClr val="accent2"/>
                </a:solidFill>
              </a:rPr>
              <a:t>LangSmith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311700" y="1665331"/>
            <a:ext cx="4628103" cy="29035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While extensive evaluation was not completed, integration with </a:t>
            </a:r>
            <a:r>
              <a:rPr lang="en-US" b="1" dirty="0" err="1"/>
              <a:t>LangSmith</a:t>
            </a:r>
            <a:r>
              <a:rPr lang="en-US" dirty="0"/>
              <a:t> enables:</a:t>
            </a:r>
            <a:br>
              <a:rPr lang="en-US" dirty="0"/>
            </a:b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Monitoring chatbot performance and user interactions.</a:t>
            </a:r>
            <a:br>
              <a:rPr lang="en-US" dirty="0"/>
            </a:b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Grading document retrievals and responses for quality assurance.</a:t>
            </a:r>
            <a:br>
              <a:rPr lang="en-US" dirty="0"/>
            </a:b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Detecting and analyzing any hallucinations or inaccuracies.</a:t>
            </a:r>
          </a:p>
          <a:p>
            <a:pPr marL="457200" lvl="1" indent="0">
              <a:buNone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setup positions Hero Squire for ongoing improvements and reliability.</a:t>
            </a:r>
            <a:endParaRPr dirty="0"/>
          </a:p>
        </p:txBody>
      </p:sp>
      <p:pic>
        <p:nvPicPr>
          <p:cNvPr id="4" name="Picture 3" descr="A person in armor holding a sword and another person in armor&#10;&#10;Description automatically generated">
            <a:extLst>
              <a:ext uri="{FF2B5EF4-FFF2-40B4-BE49-F238E27FC236}">
                <a16:creationId xmlns:a16="http://schemas.microsoft.com/office/drawing/2014/main" id="{6ADC44E3-D088-00B8-F0DE-EC1D42D117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125" t="9138" r="14003" b="21042"/>
          <a:stretch/>
        </p:blipFill>
        <p:spPr>
          <a:xfrm>
            <a:off x="5190114" y="15325"/>
            <a:ext cx="3953886" cy="35911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C46A11-4EBD-365B-629D-A482CF795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115" y="3606516"/>
            <a:ext cx="3953886" cy="15369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>
                <a:solidFill>
                  <a:schemeClr val="accent2"/>
                </a:solidFill>
              </a:rPr>
              <a:t>Onward</a:t>
            </a:r>
            <a:r>
              <a:rPr lang="es-ES" dirty="0">
                <a:solidFill>
                  <a:schemeClr val="accent2"/>
                </a:solidFill>
              </a:rPr>
              <a:t> </a:t>
            </a:r>
            <a:r>
              <a:rPr lang="es-ES" dirty="0" err="1">
                <a:solidFill>
                  <a:schemeClr val="accent2"/>
                </a:solidFill>
              </a:rPr>
              <a:t>to</a:t>
            </a:r>
            <a:r>
              <a:rPr lang="es-ES" dirty="0">
                <a:solidFill>
                  <a:schemeClr val="accent2"/>
                </a:solidFill>
              </a:rPr>
              <a:t> Adventure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9592" cy="36518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b="1" u="sng" dirty="0"/>
              <a:t>Achievements: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Developed </a:t>
            </a:r>
            <a:r>
              <a:rPr lang="en-US" b="1" dirty="0"/>
              <a:t>Hero Squire</a:t>
            </a:r>
            <a:r>
              <a:rPr lang="en-US" dirty="0"/>
              <a:t>, an AI assistant that enriches the D&amp;D character creation experience.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Implemented advanced AI frameworks, setting the stage for future innovations.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800" dirty="0"/>
          </a:p>
          <a:p>
            <a:pPr marL="0" indent="0">
              <a:spcAft>
                <a:spcPts val="1200"/>
              </a:spcAft>
              <a:buNone/>
            </a:pPr>
            <a:r>
              <a:rPr lang="es-ES" sz="1800" b="1" u="sng" dirty="0"/>
              <a:t>Future </a:t>
            </a:r>
            <a:r>
              <a:rPr lang="es-ES" sz="1800" b="1" u="sng" dirty="0" err="1"/>
              <a:t>Enhancements</a:t>
            </a:r>
            <a:r>
              <a:rPr lang="es-ES" sz="1800" b="1" u="sng" dirty="0"/>
              <a:t>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Metadata Utilization</a:t>
            </a:r>
            <a:r>
              <a:rPr lang="en-US" dirty="0"/>
              <a:t>: Leverage detailed metadata to refine retrieval based on specific user queries.</a:t>
            </a:r>
            <a:endParaRPr lang="es-ES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User-Provided Content</a:t>
            </a:r>
            <a:r>
              <a:rPr lang="en-US" dirty="0"/>
              <a:t>: Allow users to input their own YouTube URLs for personalized guidance.</a:t>
            </a:r>
            <a:endParaRPr lang="es-ES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Interactive Interface</a:t>
            </a:r>
            <a:r>
              <a:rPr lang="en-US" dirty="0"/>
              <a:t>: Display a side panel summarizing the character as it's being built.</a:t>
            </a:r>
            <a:endParaRPr lang="es-ES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Customization Options</a:t>
            </a:r>
            <a:r>
              <a:rPr lang="en-US" dirty="0"/>
              <a:t>: Introduce sliders for users to adjust response length and complexity.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Audio Features</a:t>
            </a:r>
            <a:r>
              <a:rPr lang="en-US" dirty="0"/>
              <a:t>: Implement voice input and text-to-speech for a more immersive interaction.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Code Refinement</a:t>
            </a:r>
            <a:r>
              <a:rPr lang="en-US" dirty="0"/>
              <a:t>: Clean and refactor codebase, transitioning notebooks into modular Python files.</a:t>
            </a:r>
            <a:endParaRPr dirty="0"/>
          </a:p>
        </p:txBody>
      </p:sp>
      <p:pic>
        <p:nvPicPr>
          <p:cNvPr id="3" name="Picture 2" descr="A person and child walking on a path with a castle in the background&#10;&#10;Description automatically generated">
            <a:extLst>
              <a:ext uri="{FF2B5EF4-FFF2-40B4-BE49-F238E27FC236}">
                <a16:creationId xmlns:a16="http://schemas.microsoft.com/office/drawing/2014/main" id="{8DB3CA87-2E03-7D55-2969-DB664051A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297" y="0"/>
            <a:ext cx="3450703" cy="514350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539</TotalTime>
  <Words>819</Words>
  <Application>Microsoft Office PowerPoint</Application>
  <PresentationFormat>On-screen Show (16:9)</PresentationFormat>
  <Paragraphs>88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Cambria</vt:lpstr>
      <vt:lpstr>Wingdings 2</vt:lpstr>
      <vt:lpstr>Slate</vt:lpstr>
      <vt:lpstr>“Hero Squire: AI Guide to D&amp;D Character Creation”</vt:lpstr>
      <vt:lpstr>"Embark on your next D&amp;D adventure with a personal AI companion that helps you forge the perfect hero."</vt:lpstr>
      <vt:lpstr>Behind the Shield: The AI Architecture</vt:lpstr>
      <vt:lpstr>Ancient Knowledge: Player's Handbook &amp; Video Guides</vt:lpstr>
      <vt:lpstr>Guiding Hand: The Q&amp;A Agent</vt:lpstr>
      <vt:lpstr>Forging Ahead: Implementing Adaptive RAG with LangGraph</vt:lpstr>
      <vt:lpstr>Unique Trinkets</vt:lpstr>
      <vt:lpstr>Sharpening the Blade: Evaluation with LangSmith</vt:lpstr>
      <vt:lpstr>Onward to Adventure</vt:lpstr>
      <vt:lpstr>Demo: Crafting a Character with Hero Squire</vt:lpstr>
      <vt:lpstr>Thank You for Joining the Adventure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Javi</dc:creator>
  <cp:lastModifiedBy>Javi Ansoleaga Martín</cp:lastModifiedBy>
  <cp:revision>2</cp:revision>
  <dcterms:modified xsi:type="dcterms:W3CDTF">2024-11-08T19:02:54Z</dcterms:modified>
</cp:coreProperties>
</file>